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5"/>
  </p:notesMasterIdLst>
  <p:handoutMasterIdLst>
    <p:handoutMasterId r:id="rId36"/>
  </p:handoutMasterIdLst>
  <p:sldIdLst>
    <p:sldId id="281" r:id="rId5"/>
    <p:sldId id="314" r:id="rId6"/>
    <p:sldId id="282" r:id="rId7"/>
    <p:sldId id="309" r:id="rId8"/>
    <p:sldId id="319" r:id="rId9"/>
    <p:sldId id="329" r:id="rId10"/>
    <p:sldId id="302" r:id="rId11"/>
    <p:sldId id="301" r:id="rId12"/>
    <p:sldId id="308" r:id="rId13"/>
    <p:sldId id="332" r:id="rId14"/>
    <p:sldId id="324" r:id="rId15"/>
    <p:sldId id="338" r:id="rId16"/>
    <p:sldId id="339" r:id="rId17"/>
    <p:sldId id="340" r:id="rId18"/>
    <p:sldId id="341" r:id="rId19"/>
    <p:sldId id="343" r:id="rId20"/>
    <p:sldId id="346" r:id="rId21"/>
    <p:sldId id="347" r:id="rId22"/>
    <p:sldId id="348" r:id="rId23"/>
    <p:sldId id="344" r:id="rId24"/>
    <p:sldId id="349" r:id="rId25"/>
    <p:sldId id="345" r:id="rId26"/>
    <p:sldId id="326" r:id="rId27"/>
    <p:sldId id="350" r:id="rId28"/>
    <p:sldId id="334" r:id="rId29"/>
    <p:sldId id="321" r:id="rId30"/>
    <p:sldId id="333" r:id="rId31"/>
    <p:sldId id="323" r:id="rId32"/>
    <p:sldId id="337" r:id="rId33"/>
    <p:sldId id="336" r:id="rId3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6804" autoAdjust="0"/>
  </p:normalViewPr>
  <p:slideViewPr>
    <p:cSldViewPr snapToGrid="0">
      <p:cViewPr varScale="1">
        <p:scale>
          <a:sx n="121" d="100"/>
          <a:sy n="121" d="100"/>
        </p:scale>
        <p:origin x="427" y="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004277" y="3152001"/>
            <a:ext cx="6180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推箱子益智遊戲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38199" y="123297"/>
            <a:ext cx="120042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3F8512B-9EEB-F83D-A932-4AD057F0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0"/>
            <a:ext cx="754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17C87D-2B6F-8CDF-907F-CE2F1062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12192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8278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D6D523D-C369-6EB3-3ACB-03ABD49A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38060"/>
            <a:ext cx="7026249" cy="43818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07535"/>
              </p:ext>
            </p:extLst>
          </p:nvPr>
        </p:nvGraphicFramePr>
        <p:xfrm>
          <a:off x="6095999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EF67F0E-0C7D-939B-2CB7-7690B255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CF65681-1246-F531-583A-3516844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7937"/>
            <a:ext cx="7224386" cy="43971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57781"/>
              </p:ext>
            </p:extLst>
          </p:nvPr>
        </p:nvGraphicFramePr>
        <p:xfrm>
          <a:off x="5945020" y="3286575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Baud Rate : </a:t>
            </a:r>
            <a:r>
              <a:rPr lang="en-US" altLang="zh-TW" dirty="0" err="1"/>
              <a:t>115200bps</a:t>
            </a:r>
            <a:endParaRPr lang="en-US" altLang="zh-TW" dirty="0"/>
          </a:p>
          <a:p>
            <a:pPr lvl="1"/>
            <a:r>
              <a:rPr lang="en-US" altLang="zh-TW" dirty="0"/>
              <a:t>Board </a:t>
            </a:r>
            <a:r>
              <a:rPr lang="en-US" altLang="zh-TW" dirty="0" err="1"/>
              <a:t>Clk</a:t>
            </a:r>
            <a:r>
              <a:rPr lang="en-US" altLang="zh-TW" dirty="0"/>
              <a:t> : </a:t>
            </a:r>
            <a:r>
              <a:rPr lang="en-US" altLang="zh-TW" dirty="0" err="1"/>
              <a:t>100MHz</a:t>
            </a:r>
            <a:endParaRPr lang="en-US" altLang="zh-TW" dirty="0"/>
          </a:p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/>
              <a:t>AIX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需求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9AE1A3-2C3E-F715-8335-21772CCB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85034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3C6E8A4-A071-F8C7-97B9-4BA4F474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44388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，整合出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97CF860-161D-C6E5-B5A4-F3EFE123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9AE1A3-2C3E-F715-8335-21772CCB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88702"/>
              </p:ext>
            </p:extLst>
          </p:nvPr>
        </p:nvGraphicFramePr>
        <p:xfrm>
          <a:off x="4998229" y="3067359"/>
          <a:ext cx="6101746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85115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250589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-US" altLang="zh-TW" sz="1200" b="0" i="0" kern="1200" dirty="0" err="1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en-US" altLang="zh-TW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是指向 </a:t>
                      </a:r>
                      <a:r>
                        <a:rPr lang="en-US" altLang="zh-TW" sz="1200" b="0" i="0" kern="1200" dirty="0" err="1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XUartPs</a:t>
                      </a:r>
                      <a:r>
                        <a:rPr lang="en-US" altLang="zh-TW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instance</a:t>
                      </a:r>
                      <a:r>
                        <a:rPr lang="zh-TW" altLang="en-US" sz="1200" b="0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的指標</a:t>
                      </a:r>
                      <a:r>
                        <a:rPr lang="en-US" altLang="zh-TW" sz="1200" b="1" i="0" kern="1200" dirty="0">
                          <a:solidFill>
                            <a:srgbClr val="008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</a:t>
                      </a:r>
                      <a:endParaRPr lang="en-US" altLang="zh-TW" sz="12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首先指標會對應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，接者透過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得到需要傳輸的資料，並透過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函示傳輸一個</a:t>
                      </a:r>
                      <a:r>
                        <a:rPr lang="en-US" altLang="zh-TW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不斷循環直到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410608" y="1350577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469218" y="1305021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610163" y="3758449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577599" y="427190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57" y="1350577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577599" y="4778780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577599" y="5656264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1843766" y="973935"/>
            <a:ext cx="9433834" cy="5789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遊戲啟動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顯示初始化地圖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顯示人物座標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400" dirty="0">
                <a:sym typeface="Wingdings" panose="05000000000000000000" pitchFamily="2" charset="2"/>
              </a:rPr>
              <a:t>X</a:t>
            </a:r>
            <a:r>
              <a:rPr lang="zh-TW" altLang="en-US" sz="2400" dirty="0">
                <a:sym typeface="Wingdings" panose="05000000000000000000" pitchFamily="2" charset="2"/>
              </a:rPr>
              <a:t>軸和</a:t>
            </a:r>
            <a:r>
              <a:rPr lang="en-US" altLang="zh-TW" sz="2400" dirty="0">
                <a:sym typeface="Wingdings" panose="05000000000000000000" pitchFamily="2" charset="2"/>
              </a:rPr>
              <a:t>Y</a:t>
            </a:r>
            <a:r>
              <a:rPr lang="zh-TW" altLang="en-US" sz="2400" dirty="0">
                <a:sym typeface="Wingdings" panose="05000000000000000000" pitchFamily="2" charset="2"/>
              </a:rPr>
              <a:t>軸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人物移動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確認箱子有被人物推動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箱子推至目的地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人物經過目的地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</a:t>
            </a:r>
            <a:r>
              <a:rPr lang="zh-TW" altLang="en-US" sz="2400" dirty="0"/>
              <a:t>人物與目的地重疊時會，顯示人物方塊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重置遊戲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遊戲通關        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</a:t>
            </a:r>
            <a:r>
              <a:rPr lang="zh-TW" altLang="en-US" sz="2400" dirty="0"/>
              <a:t>地圖上的箱子全部被放在目的地上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顯示通關視窗   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/>
              <a:t>  顯示文字視窗，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通關後</a:t>
            </a:r>
            <a:r>
              <a:rPr lang="en-US" altLang="zh-TW" sz="2400" dirty="0"/>
              <a:t>-</a:t>
            </a:r>
            <a:r>
              <a:rPr lang="zh-TW" altLang="en-US" sz="2400" dirty="0"/>
              <a:t>重新遊玩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通關後</a:t>
            </a:r>
            <a:r>
              <a:rPr lang="en-US" altLang="zh-TW" sz="2400" dirty="0"/>
              <a:t>-</a:t>
            </a:r>
            <a:r>
              <a:rPr lang="zh-TW" altLang="en-US" sz="2400" dirty="0"/>
              <a:t>結束遊戲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4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4D302F-4D84-7272-72B1-0FF66326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319473-AF8C-77DE-C673-98C994C271D8}"/>
              </a:ext>
            </a:extLst>
          </p:cNvPr>
          <p:cNvSpPr txBox="1"/>
          <p:nvPr/>
        </p:nvSpPr>
        <p:spPr>
          <a:xfrm>
            <a:off x="3681176" y="235044"/>
            <a:ext cx="4829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本周詢問老師的問題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1BD21E-C2CF-7488-5931-7AB47F26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FAD4123-F97E-4C47-7E1C-9267E1781834}"/>
              </a:ext>
            </a:extLst>
          </p:cNvPr>
          <p:cNvSpPr txBox="1"/>
          <p:nvPr/>
        </p:nvSpPr>
        <p:spPr>
          <a:xfrm>
            <a:off x="2002970" y="1499309"/>
            <a:ext cx="8186057" cy="441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zh-TW" sz="2400" dirty="0" err="1"/>
              <a:t>BreakDown</a:t>
            </a:r>
            <a:r>
              <a:rPr lang="zh-TW" altLang="en-US" sz="2400" dirty="0"/>
              <a:t>和</a:t>
            </a:r>
            <a:r>
              <a:rPr lang="en-US" altLang="zh-TW" sz="2400" dirty="0"/>
              <a:t>MSC</a:t>
            </a:r>
            <a:r>
              <a:rPr lang="zh-TW" altLang="en-US" sz="2400" dirty="0"/>
              <a:t>上面的方塊需要一致</a:t>
            </a:r>
            <a:endParaRPr lang="en-US" altLang="zh-TW" sz="2400" dirty="0"/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zh-TW" sz="2400" dirty="0"/>
              <a:t> API</a:t>
            </a:r>
            <a:r>
              <a:rPr lang="zh-TW" altLang="en-US" sz="2400" dirty="0"/>
              <a:t>功能描述需要修改，改成輸入</a:t>
            </a:r>
            <a:r>
              <a:rPr lang="en-US" altLang="zh-TW" sz="2400" dirty="0"/>
              <a:t>input</a:t>
            </a:r>
            <a:r>
              <a:rPr lang="zh-TW" altLang="en-US" sz="2400" dirty="0"/>
              <a:t>後執行甚麼，得到甚麼樣的結果。 怎麼去測試</a:t>
            </a:r>
            <a:r>
              <a:rPr lang="en-US" altLang="zh-TW" sz="2400" dirty="0"/>
              <a:t>API</a:t>
            </a:r>
            <a:r>
              <a:rPr lang="zh-TW" altLang="en-US" sz="2400" dirty="0"/>
              <a:t>可以得到預期想要的結果。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(3)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06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5D80-E458-6C49-B120-FF05534C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74B2BE-9D3E-961B-5E37-02F539756821}"/>
              </a:ext>
            </a:extLst>
          </p:cNvPr>
          <p:cNvSpPr txBox="1"/>
          <p:nvPr/>
        </p:nvSpPr>
        <p:spPr>
          <a:xfrm>
            <a:off x="2002971" y="1888422"/>
            <a:ext cx="8186057" cy="293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(1) 可能需要加入</a:t>
            </a:r>
            <a:r>
              <a:rPr lang="en-US" altLang="zh-TW" sz="2400" dirty="0"/>
              <a:t>UART</a:t>
            </a:r>
            <a:r>
              <a:rPr lang="zh-TW" altLang="en-US" sz="2400" dirty="0"/>
              <a:t>的</a:t>
            </a:r>
            <a:r>
              <a:rPr lang="en-US" altLang="zh-TW" sz="2400" dirty="0"/>
              <a:t>API</a:t>
            </a:r>
            <a:r>
              <a:rPr lang="zh-TW" altLang="en-US" sz="2400" dirty="0"/>
              <a:t>敘述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(2) 遊戲程式敘述 </a:t>
            </a:r>
            <a:r>
              <a:rPr lang="en-US" altLang="zh-TW" sz="2400" dirty="0"/>
              <a:t>PC</a:t>
            </a:r>
            <a:r>
              <a:rPr lang="zh-TW" altLang="en-US" sz="2400" dirty="0"/>
              <a:t> </a:t>
            </a:r>
            <a:r>
              <a:rPr lang="en-US" altLang="zh-TW" sz="2400" dirty="0"/>
              <a:t>PS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(3)</a:t>
            </a:r>
            <a:r>
              <a:rPr lang="en-US" altLang="zh-TW" sz="2400"/>
              <a:t>API</a:t>
            </a:r>
            <a:r>
              <a:rPr lang="zh-TW" altLang="en-US" sz="2400"/>
              <a:t>單元</a:t>
            </a:r>
            <a:r>
              <a:rPr lang="zh-TW" altLang="en-US" sz="2400" dirty="0"/>
              <a:t>測試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BC269-1EE2-48BD-E08B-D0F598722DDF}"/>
              </a:ext>
            </a:extLst>
          </p:cNvPr>
          <p:cNvSpPr txBox="1"/>
          <p:nvPr/>
        </p:nvSpPr>
        <p:spPr>
          <a:xfrm>
            <a:off x="3891838" y="237448"/>
            <a:ext cx="440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本周需改善的問題</a:t>
            </a:r>
            <a:endParaRPr lang="en-US" altLang="zh-TW" sz="4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4B8C51-1150-635C-0D56-E287DD4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F52D0-94BF-5AB9-B47C-CB0959A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4725D1-FA35-1FA9-B199-50788585BB88}"/>
              </a:ext>
            </a:extLst>
          </p:cNvPr>
          <p:cNvSpPr txBox="1"/>
          <p:nvPr/>
        </p:nvSpPr>
        <p:spPr>
          <a:xfrm>
            <a:off x="4201661" y="235044"/>
            <a:ext cx="3788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本週遇到的問題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52982-2E7D-C113-CFB0-FD25A66F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BA737-856D-C515-0FC7-62C4069D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6BB0CC-46F2-6222-D80D-9ED7B913E122}"/>
              </a:ext>
            </a:extLst>
          </p:cNvPr>
          <p:cNvSpPr txBox="1"/>
          <p:nvPr/>
        </p:nvSpPr>
        <p:spPr>
          <a:xfrm>
            <a:off x="3709403" y="235044"/>
            <a:ext cx="477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回答上週老師的問題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F7EF2-8FD8-00F3-8759-1B322111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C7A1A-001A-2C57-8B52-0D4BF68C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163262"/>
            <a:ext cx="2543226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4D5749-000F-D617-675C-9FFC91C165B8}"/>
              </a:ext>
            </a:extLst>
          </p:cNvPr>
          <p:cNvSpPr txBox="1"/>
          <p:nvPr/>
        </p:nvSpPr>
        <p:spPr>
          <a:xfrm>
            <a:off x="1242753" y="1281484"/>
            <a:ext cx="52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當箱子推到目的地上時，可不可以再被人物推走</a:t>
            </a:r>
            <a:endParaRPr lang="en-US" altLang="zh-TW" sz="1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F4C038-C9E8-787D-69B7-44E378A7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5" y="2163262"/>
            <a:ext cx="2853976" cy="216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ADB1F2-2AAC-55B1-2FFB-96C79F84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6" y="2163262"/>
            <a:ext cx="2229677" cy="216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F92189-838A-5AF0-81FB-07620C539769}"/>
              </a:ext>
            </a:extLst>
          </p:cNvPr>
          <p:cNvSpPr txBox="1"/>
          <p:nvPr/>
        </p:nvSpPr>
        <p:spPr>
          <a:xfrm>
            <a:off x="1294177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1.</a:t>
            </a:r>
            <a:r>
              <a:rPr lang="zh-TW" altLang="en-US" sz="1300" b="1" dirty="0"/>
              <a:t>箱子尚未移動至目的地上</a:t>
            </a:r>
            <a:endParaRPr lang="zh-TW" altLang="en-US" sz="13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46C0B-F158-0D60-BFC5-74B1DE6C716F}"/>
              </a:ext>
            </a:extLst>
          </p:cNvPr>
          <p:cNvSpPr txBox="1"/>
          <p:nvPr/>
        </p:nvSpPr>
        <p:spPr>
          <a:xfrm>
            <a:off x="5065875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2.</a:t>
            </a:r>
            <a:r>
              <a:rPr lang="zh-TW" altLang="en-US" sz="1300" b="1" dirty="0"/>
              <a:t>箱子移動至目的地上</a:t>
            </a:r>
            <a:endParaRPr lang="zh-TW" altLang="en-US" sz="13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B737BA-0230-13BD-9D0B-B1B9BB82C732}"/>
              </a:ext>
            </a:extLst>
          </p:cNvPr>
          <p:cNvSpPr txBox="1"/>
          <p:nvPr/>
        </p:nvSpPr>
        <p:spPr>
          <a:xfrm>
            <a:off x="8384875" y="4543320"/>
            <a:ext cx="21842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3.</a:t>
            </a:r>
            <a:r>
              <a:rPr lang="zh-TW" altLang="en-US" sz="1300" b="1" dirty="0"/>
              <a:t>箱子往前移動推開目的地</a:t>
            </a:r>
            <a:endParaRPr lang="zh-TW" altLang="en-US" sz="13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D7FD2-29DE-8040-5411-12CA917B0BB7}"/>
              </a:ext>
            </a:extLst>
          </p:cNvPr>
          <p:cNvSpPr/>
          <p:nvPr/>
        </p:nvSpPr>
        <p:spPr>
          <a:xfrm>
            <a:off x="6990437" y="5087250"/>
            <a:ext cx="1967826" cy="144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F1BBCD-1F66-B758-25CD-E082D418E147}"/>
              </a:ext>
            </a:extLst>
          </p:cNvPr>
          <p:cNvSpPr txBox="1"/>
          <p:nvPr/>
        </p:nvSpPr>
        <p:spPr>
          <a:xfrm>
            <a:off x="6985899" y="5039891"/>
            <a:ext cx="1972363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 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“=”: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“X”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“B”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“P”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“O”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 箱子擺放在目的地上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7DB9E5-7554-6EFB-81B6-76BD3E35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0CE7DF-60F2-F668-9916-3ECEFC677563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182E95-D80D-8C2A-EA3E-60D516A2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394C76-E38E-E0EC-7A78-1CBD0B07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44411"/>
            <a:ext cx="10007951" cy="24871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E7E32B-F5DD-9711-8F1F-394F5E454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66834"/>
              </p:ext>
            </p:extLst>
          </p:nvPr>
        </p:nvGraphicFramePr>
        <p:xfrm>
          <a:off x="589379" y="1945640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LED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Remaining_Box_led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以二進制顯示箱子數量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LEDInst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08FF9D0-2AFA-7DF4-818D-FC074808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2707"/>
              </p:ext>
            </p:extLst>
          </p:nvPr>
        </p:nvGraphicFramePr>
        <p:xfrm>
          <a:off x="6424131" y="1950720"/>
          <a:ext cx="5178492" cy="147828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162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Button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BTNInst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讀取</a:t>
                      </a:r>
                      <a:r>
                        <a:rPr lang="en-US" altLang="zh-TW" dirty="0"/>
                        <a:t>Button</a:t>
                      </a:r>
                      <a:r>
                        <a:rPr lang="zh-TW" altLang="en-US" dirty="0"/>
                        <a:t>按鈕的數值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9647DD6-A87D-EB6F-2F66-9DCB8C0E2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40924"/>
              </p:ext>
            </p:extLst>
          </p:nvPr>
        </p:nvGraphicFramePr>
        <p:xfrm>
          <a:off x="589379" y="4120263"/>
          <a:ext cx="550662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5424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5238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UART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u8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傳輸指定暫存器中的地圖資料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遊戲狀態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(u8*)&amp;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5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6D41D7-FCBE-30A4-5DD4-8C6F17F550D9}"/>
              </a:ext>
            </a:extLst>
          </p:cNvPr>
          <p:cNvSpPr/>
          <p:nvPr/>
        </p:nvSpPr>
        <p:spPr>
          <a:xfrm>
            <a:off x="938274" y="573865"/>
            <a:ext cx="10415526" cy="5217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CFCBE3-FCF4-D661-FBCB-1558DCC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5D6652C3-92F7-0143-B347-BEE5F5D6967B}"/>
              </a:ext>
            </a:extLst>
          </p:cNvPr>
          <p:cNvSpPr txBox="1">
            <a:spLocks/>
          </p:cNvSpPr>
          <p:nvPr/>
        </p:nvSpPr>
        <p:spPr>
          <a:xfrm>
            <a:off x="1391334" y="800395"/>
            <a:ext cx="768503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/>
              <a:t>遊戲規則</a:t>
            </a:r>
            <a:r>
              <a:rPr lang="en-US" altLang="zh-TW" b="1" dirty="0"/>
              <a:t>-</a:t>
            </a:r>
            <a:r>
              <a:rPr lang="zh-TW" altLang="en-US" b="1" dirty="0"/>
              <a:t>大綱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E0E14B2A-28EA-1914-3321-29F9BAC28059}"/>
              </a:ext>
            </a:extLst>
          </p:cNvPr>
          <p:cNvSpPr txBox="1">
            <a:spLocks/>
          </p:cNvSpPr>
          <p:nvPr/>
        </p:nvSpPr>
        <p:spPr>
          <a:xfrm>
            <a:off x="1852023" y="1501833"/>
            <a:ext cx="5929836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遊戲</a:t>
            </a:r>
            <a:r>
              <a:rPr lang="zh-TW" altLang="en-US" sz="2000" b="1" dirty="0">
                <a:solidFill>
                  <a:schemeClr val="tx1"/>
                </a:solidFill>
              </a:rPr>
              <a:t>目標：將所有箱子「</a:t>
            </a:r>
            <a:r>
              <a:rPr lang="zh-TW" altLang="en-US" sz="2000" b="1" dirty="0"/>
              <a:t>推</a:t>
            </a:r>
            <a:r>
              <a:rPr lang="zh-TW" altLang="en-US" sz="2000" b="1" dirty="0">
                <a:solidFill>
                  <a:schemeClr val="tx1"/>
                </a:solidFill>
              </a:rPr>
              <a:t>動」到指定目的地則完成關卡。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A032EA1-620D-BE69-C596-C2DA51AA6DBC}"/>
              </a:ext>
            </a:extLst>
          </p:cNvPr>
          <p:cNvSpPr txBox="1">
            <a:spLocks/>
          </p:cNvSpPr>
          <p:nvPr/>
        </p:nvSpPr>
        <p:spPr>
          <a:xfrm>
            <a:off x="1852023" y="2662554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移動方式：玩家只能在沒有阻礙物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如牆壁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的情況下，上、下、左、右的移動 。</a:t>
            </a:r>
            <a:endParaRPr lang="en-US" altLang="zh-TW" b="1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D5B914-4255-E7DE-A88F-85517D8F00C5}"/>
              </a:ext>
            </a:extLst>
          </p:cNvPr>
          <p:cNvSpPr txBox="1">
            <a:spLocks/>
          </p:cNvSpPr>
          <p:nvPr/>
        </p:nvSpPr>
        <p:spPr>
          <a:xfrm>
            <a:off x="1851264" y="3867662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推箱限制：箱子只能被「推」，並且玩家不能同時推動兩個或以上的箱子。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594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98CA2A4-0983-78FE-F20C-AF41ECDEF669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F2FD28-5CA9-ACAB-4B93-79E42F9F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E7B210-F1CF-0AC1-7D65-12667291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44411"/>
            <a:ext cx="10007951" cy="248719"/>
          </a:xfrm>
          <a:prstGeom prst="rect">
            <a:avLst/>
          </a:prstGeom>
        </p:spPr>
      </p:pic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B437E0F4-490E-515E-BF9C-FC5D31A5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738980D-CA03-3541-CCBB-330C9867E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96004"/>
              </p:ext>
            </p:extLst>
          </p:nvPr>
        </p:nvGraphicFramePr>
        <p:xfrm>
          <a:off x="701347" y="1928287"/>
          <a:ext cx="5178492" cy="175260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操控人物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觸發中斷、人物移動、刷新地圖陣列、更新遊戲狀態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9970C10-50A9-21BA-3AF7-673220FC3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99176"/>
              </p:ext>
            </p:extLst>
          </p:nvPr>
        </p:nvGraphicFramePr>
        <p:xfrm>
          <a:off x="6312163" y="1928287"/>
          <a:ext cx="5178492" cy="175260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遊戲重置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觸發中斷、地圖初始化、刷新地圖陣列、更新遊戲狀態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33796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87F7DB8-893C-C61A-5E74-ADD2344CC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64518"/>
              </p:ext>
            </p:extLst>
          </p:nvPr>
        </p:nvGraphicFramePr>
        <p:xfrm>
          <a:off x="701347" y="4746923"/>
          <a:ext cx="5182146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62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5919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再次遊玩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觸發中斷、地圖初始化、刷新地圖陣列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9D9526-A8E4-9743-072C-023F772C8F4F}"/>
              </a:ext>
            </a:extLst>
          </p:cNvPr>
          <p:cNvSpPr txBox="1"/>
          <p:nvPr/>
        </p:nvSpPr>
        <p:spPr>
          <a:xfrm>
            <a:off x="272135" y="1282978"/>
            <a:ext cx="35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遊戲執行中</a:t>
            </a:r>
            <a:r>
              <a:rPr lang="en-US" altLang="zh-TW" dirty="0"/>
              <a:t>(</a:t>
            </a:r>
            <a:r>
              <a:rPr lang="zh-TW" altLang="en-US" dirty="0"/>
              <a:t>遊戲狀態未通關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148A09-328B-9290-65DD-44F9DB7157AD}"/>
              </a:ext>
            </a:extLst>
          </p:cNvPr>
          <p:cNvSpPr/>
          <p:nvPr/>
        </p:nvSpPr>
        <p:spPr>
          <a:xfrm>
            <a:off x="586272" y="1786404"/>
            <a:ext cx="11019453" cy="2036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6865EA-48DE-CB0A-BA86-8B7979CEC4BE}"/>
              </a:ext>
            </a:extLst>
          </p:cNvPr>
          <p:cNvSpPr txBox="1"/>
          <p:nvPr/>
        </p:nvSpPr>
        <p:spPr>
          <a:xfrm>
            <a:off x="272135" y="4164165"/>
            <a:ext cx="137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遊戲通關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141DEF-6411-5F08-AF7B-D6F720D03F98}"/>
              </a:ext>
            </a:extLst>
          </p:cNvPr>
          <p:cNvSpPr/>
          <p:nvPr/>
        </p:nvSpPr>
        <p:spPr>
          <a:xfrm>
            <a:off x="586271" y="4620856"/>
            <a:ext cx="11019454" cy="173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53154443-C0AE-40E3-86E2-1EF59FE42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806803"/>
              </p:ext>
            </p:extLst>
          </p:nvPr>
        </p:nvGraphicFramePr>
        <p:xfrm>
          <a:off x="6312161" y="4719044"/>
          <a:ext cx="5182146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62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5919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遊戲結束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觸發中斷、遊戲結束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2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110FC2-DB95-7C99-DEF2-7F9C36BF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31" y="1420036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DA7335-A01C-8B22-625C-715667BA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73" y="3074901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9FC8A4-EE6E-7290-C642-B732C147A5C7}"/>
              </a:ext>
            </a:extLst>
          </p:cNvPr>
          <p:cNvSpPr/>
          <p:nvPr/>
        </p:nvSpPr>
        <p:spPr>
          <a:xfrm>
            <a:off x="8241381" y="317643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17340-045B-D58F-3F84-F64E8253D209}"/>
              </a:ext>
            </a:extLst>
          </p:cNvPr>
          <p:cNvSpPr/>
          <p:nvPr/>
        </p:nvSpPr>
        <p:spPr>
          <a:xfrm>
            <a:off x="7769793" y="3081916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664E91-249D-5734-E4AE-E853963CACE8}"/>
              </a:ext>
            </a:extLst>
          </p:cNvPr>
          <p:cNvSpPr/>
          <p:nvPr/>
        </p:nvSpPr>
        <p:spPr>
          <a:xfrm>
            <a:off x="8241381" y="3938715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EC1D4C5-8535-A000-9501-411E0AB8012A}"/>
              </a:ext>
            </a:extLst>
          </p:cNvPr>
          <p:cNvSpPr/>
          <p:nvPr/>
        </p:nvSpPr>
        <p:spPr>
          <a:xfrm>
            <a:off x="7830986" y="355753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72DE8C-3F0F-7B2F-7DC9-2BFD2C6BC01A}"/>
              </a:ext>
            </a:extLst>
          </p:cNvPr>
          <p:cNvSpPr/>
          <p:nvPr/>
        </p:nvSpPr>
        <p:spPr>
          <a:xfrm>
            <a:off x="8672421" y="357288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F994B7-1DCF-9C3F-180A-52E18947D30A}"/>
              </a:ext>
            </a:extLst>
          </p:cNvPr>
          <p:cNvSpPr txBox="1"/>
          <p:nvPr/>
        </p:nvSpPr>
        <p:spPr>
          <a:xfrm>
            <a:off x="8169273" y="2634261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BA330E-9434-01A0-8D6A-DD918AC82A91}"/>
              </a:ext>
            </a:extLst>
          </p:cNvPr>
          <p:cNvSpPr txBox="1"/>
          <p:nvPr/>
        </p:nvSpPr>
        <p:spPr>
          <a:xfrm>
            <a:off x="8210715" y="4393623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1EE5A-4746-F9AD-9C6E-8E1E4A42FFA5}"/>
              </a:ext>
            </a:extLst>
          </p:cNvPr>
          <p:cNvSpPr txBox="1"/>
          <p:nvPr/>
        </p:nvSpPr>
        <p:spPr>
          <a:xfrm>
            <a:off x="7353253" y="3498831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921EC3-3BF9-AEDD-CB62-920922F405C0}"/>
              </a:ext>
            </a:extLst>
          </p:cNvPr>
          <p:cNvSpPr txBox="1"/>
          <p:nvPr/>
        </p:nvSpPr>
        <p:spPr>
          <a:xfrm>
            <a:off x="8980131" y="352119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FAF6-DFA8-B372-7366-7DC8DF5341E0}"/>
              </a:ext>
            </a:extLst>
          </p:cNvPr>
          <p:cNvSpPr/>
          <p:nvPr/>
        </p:nvSpPr>
        <p:spPr>
          <a:xfrm>
            <a:off x="8233016" y="3564587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02BFCEE-72E1-79EB-D4D8-2E138290975C}"/>
              </a:ext>
            </a:extLst>
          </p:cNvPr>
          <p:cNvCxnSpPr>
            <a:cxnSpLocks/>
          </p:cNvCxnSpPr>
          <p:nvPr/>
        </p:nvCxnSpPr>
        <p:spPr>
          <a:xfrm>
            <a:off x="8523040" y="3838837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2092D1-C302-3E49-A6EA-3395D11656B6}"/>
              </a:ext>
            </a:extLst>
          </p:cNvPr>
          <p:cNvSpPr txBox="1"/>
          <p:nvPr/>
        </p:nvSpPr>
        <p:spPr>
          <a:xfrm>
            <a:off x="8891025" y="4336819"/>
            <a:ext cx="36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重置遊戲按鈕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3590269" y="237453"/>
            <a:ext cx="5282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F7A6048-63B7-549E-50A2-6E001B74B58E}"/>
              </a:ext>
            </a:extLst>
          </p:cNvPr>
          <p:cNvSpPr/>
          <p:nvPr/>
        </p:nvSpPr>
        <p:spPr>
          <a:xfrm>
            <a:off x="6986951" y="4847052"/>
            <a:ext cx="290158" cy="862642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32EDFC-AE7E-EDB4-8D2B-C34C21D317B8}"/>
              </a:ext>
            </a:extLst>
          </p:cNvPr>
          <p:cNvSpPr txBox="1"/>
          <p:nvPr/>
        </p:nvSpPr>
        <p:spPr>
          <a:xfrm>
            <a:off x="7268033" y="5156021"/>
            <a:ext cx="689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46029" y="2702585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46029" y="243361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46030" y="215699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46031" y="1861918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2043772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4" y="2372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626922"/>
              </p:ext>
            </p:extLst>
          </p:nvPr>
        </p:nvGraphicFramePr>
        <p:xfrm>
          <a:off x="1312445" y="860521"/>
          <a:ext cx="9674764" cy="56273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端顯示改變後地圖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「遊玩中」重新遊玩遊戲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18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通關後可以按下「上下左右」來重新遊玩遊戲，而「重置按鈕」則是退出遊戲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938623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傳輸「完成通關狀態」的數值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，反之為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(0)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60618C-35A8-6013-8BFC-5C2A0FB3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4" y="1512884"/>
            <a:ext cx="9604531" cy="383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1587E4-3F96-EDE7-E828-AE2F45E1D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2363</Words>
  <Application>Microsoft Office PowerPoint</Application>
  <PresentationFormat>寬螢幕</PresentationFormat>
  <Paragraphs>388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501</cp:revision>
  <dcterms:created xsi:type="dcterms:W3CDTF">2023-11-03T06:50:12Z</dcterms:created>
  <dcterms:modified xsi:type="dcterms:W3CDTF">2024-01-10T04:28:44Z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